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6" r:id="rId4"/>
    <p:sldId id="258" r:id="rId5"/>
    <p:sldId id="274" r:id="rId6"/>
    <p:sldId id="275" r:id="rId7"/>
    <p:sldId id="276" r:id="rId8"/>
    <p:sldId id="262" r:id="rId9"/>
    <p:sldId id="268" r:id="rId10"/>
    <p:sldId id="269" r:id="rId11"/>
    <p:sldId id="264" r:id="rId12"/>
    <p:sldId id="263" r:id="rId13"/>
    <p:sldId id="277" r:id="rId14"/>
    <p:sldId id="265" r:id="rId15"/>
    <p:sldId id="272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754"/>
    <p:restoredTop sz="94694"/>
  </p:normalViewPr>
  <p:slideViewPr>
    <p:cSldViewPr snapToGrid="0" snapToObjects="1">
      <p:cViewPr varScale="1">
        <p:scale>
          <a:sx n="121" d="100"/>
          <a:sy n="121" d="100"/>
        </p:scale>
        <p:origin x="6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media/image8.sv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46F0A6-E3D0-474D-9DA4-9CB23878C5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5D4CF2-2F52-DD4F-B003-21BEEC70F4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C00CB4-B7D9-5A49-8B28-3A0665701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8E1DE-090F-9F48-AB7B-7511A71BEBBA}" type="datetimeFigureOut">
              <a:rPr lang="en-US" smtClean="0"/>
              <a:t>12/15/20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5B3CCC-DDD8-DD48-B0A4-C12E7F485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AED47D-48FE-994C-856D-5D18547BAF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A10BA-F333-1E4A-BBFB-617888721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341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DCAD4-8ADF-9F4C-9260-AFA40A9FA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CFB292-B9D6-5D41-B0F1-92361BD374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22341E-85AA-CA41-8C10-1775AB4CF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8E1DE-090F-9F48-AB7B-7511A71BEBBA}" type="datetimeFigureOut">
              <a:rPr lang="en-US" smtClean="0"/>
              <a:t>12/15/20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06C54C-1926-2F46-82B0-BD35832342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C57D26-DD79-5347-94E0-73230CF6B7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A10BA-F333-1E4A-BBFB-617888721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884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058CB05-F856-4240-AC75-8AEB7B3C50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92B8430-4EC2-C146-A482-1FACAA2483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C10512-F8D9-DD43-B5EB-C6E373321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8E1DE-090F-9F48-AB7B-7511A71BEBBA}" type="datetimeFigureOut">
              <a:rPr lang="en-US" smtClean="0"/>
              <a:t>12/15/20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47271C-F904-2A4A-A468-AA532BCA1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8472B-48C4-AF49-A2BF-B30C12852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A10BA-F333-1E4A-BBFB-617888721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271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26F35-85C5-4A4E-8909-BF7C74244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45BADE-242F-DD4C-B961-8A03E0F4D5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11F906-31B8-DD40-8A7A-61FCD61176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8E1DE-090F-9F48-AB7B-7511A71BEBBA}" type="datetimeFigureOut">
              <a:rPr lang="en-US" smtClean="0"/>
              <a:t>12/15/20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5AA0F1-182A-B648-93BF-5C5598E6E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E8FC04-7374-914D-8D96-A8C291BAC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A10BA-F333-1E4A-BBFB-617888721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963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F91D1-8C5D-C242-9975-60F21A1FB4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716A62-CAED-4B4D-943A-5913CDF56A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B9FDC5-C6A3-8D46-88B1-A123912EC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8E1DE-090F-9F48-AB7B-7511A71BEBBA}" type="datetimeFigureOut">
              <a:rPr lang="en-US" smtClean="0"/>
              <a:t>12/15/20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929108-C487-C043-8A60-16FD9DEC8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D3A628-9C22-4A45-A381-8CF5959DE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A10BA-F333-1E4A-BBFB-617888721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531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F0358-FD7E-1340-8CDD-6BCAF77E1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22762-2B3D-F847-ACB8-DEC776F84F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A0EA8F-BFCE-EB4F-B11D-AD5C758E75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742E50-E5B0-CB4D-BBCB-1F06BC187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8E1DE-090F-9F48-AB7B-7511A71BEBBA}" type="datetimeFigureOut">
              <a:rPr lang="en-US" smtClean="0"/>
              <a:t>12/15/20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D8BE29-4DE3-A344-88B1-4CD7BFDC41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E26D4C-138F-B640-9BC5-7938E2D59C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A10BA-F333-1E4A-BBFB-617888721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2508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4BF33-73CB-3146-8009-89C20D8AB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F7A207-057C-514F-96B4-FBA8CD7870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42D5F1-4E6C-3943-90CB-1F034528FA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63AC81-3FB3-A948-9944-D6A839A55C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CD3973-87A2-4A44-8B84-2C2873F703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1275D5-5158-084C-8A74-4EBC147E4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8E1DE-090F-9F48-AB7B-7511A71BEBBA}" type="datetimeFigureOut">
              <a:rPr lang="en-US" smtClean="0"/>
              <a:t>12/15/20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C5C5B8-BD37-C04D-A682-F0ABB2BAC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C782D7-55D2-1140-9920-C44C8C2D4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A10BA-F333-1E4A-BBFB-617888721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233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E113E-A973-2A40-A605-4D164AA49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E476E3-48D2-F045-A0A7-CC028E1D30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8E1DE-090F-9F48-AB7B-7511A71BEBBA}" type="datetimeFigureOut">
              <a:rPr lang="en-US" smtClean="0"/>
              <a:t>12/15/20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A1B567-1D5C-4146-803F-32EBF7019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E09C03-FA6C-C442-B013-1013C6F85A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A10BA-F333-1E4A-BBFB-617888721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119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4FA936-313F-CE4E-814A-158A75A20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8E1DE-090F-9F48-AB7B-7511A71BEBBA}" type="datetimeFigureOut">
              <a:rPr lang="en-US" smtClean="0"/>
              <a:t>12/15/20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4C73B6-D521-6B41-AEEA-178CAB56B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FC26DF-A214-564F-B8B6-C3BF03B40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A10BA-F333-1E4A-BBFB-617888721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543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3F53E9-8E70-D84C-AC0A-0F0C6FE2DE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005F9F-B22A-6E4D-82C7-DC6FA03DA5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D57575-2CF8-374F-8C14-A8E3A6138A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415AF1-2BF2-D64F-ABB4-758A8FE40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8E1DE-090F-9F48-AB7B-7511A71BEBBA}" type="datetimeFigureOut">
              <a:rPr lang="en-US" smtClean="0"/>
              <a:t>12/15/20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E17C54-AB1C-1543-992D-4EF89015C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5C6090-D308-0C4F-99BF-F64336B873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A10BA-F333-1E4A-BBFB-617888721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279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4D267-D33C-104F-B5C9-3BC43B0BD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6EA2BD-54BE-B147-8AC6-3B5183914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80F837-FB9D-F34A-A755-ADFF92FDA8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1DD0A-BFA2-DC44-841B-7F2E1A59A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58E1DE-090F-9F48-AB7B-7511A71BEBBA}" type="datetimeFigureOut">
              <a:rPr lang="en-US" smtClean="0"/>
              <a:t>12/15/20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3AE7C4-59FE-BF4A-9B1C-17A1CDB8C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FE8E3D-1942-0443-8E73-F109DFE06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4A10BA-F333-1E4A-BBFB-617888721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307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8F5358-8871-D148-B339-1F1B121DA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69587F-5451-8449-BEAC-3AD3666527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9A5D5A-433F-6949-B407-7269764BB8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58E1DE-090F-9F48-AB7B-7511A71BEBBA}" type="datetimeFigureOut">
              <a:rPr lang="en-US" smtClean="0"/>
              <a:t>12/15/20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669AE9-C81E-2F4F-97A4-E4EE45F3932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AFDFC1-60F9-DF4A-9A9B-DC5D32F521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4A10BA-F333-1E4A-BBFB-6178887219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51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henriqueyamahata/bank-marketing" TargetMode="External"/><Relationship Id="rId2" Type="http://schemas.openxmlformats.org/officeDocument/2006/relationships/hyperlink" Target="http://archive.ics.uci.edu/ml/datasets/Bank+Marketing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Rectangle 49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4">
            <a:extLst>
              <a:ext uri="{FF2B5EF4-FFF2-40B4-BE49-F238E27FC236}">
                <a16:creationId xmlns:a16="http://schemas.microsoft.com/office/drawing/2014/main" id="{B7549042-9879-47DB-861E-26ECE56A514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</a:blip>
          <a:srcRect t="8727" b="2422"/>
          <a:stretch/>
        </p:blipFill>
        <p:spPr>
          <a:xfrm>
            <a:off x="128585" y="115194"/>
            <a:ext cx="11934817" cy="6627613"/>
          </a:xfrm>
          <a:prstGeom prst="rect">
            <a:avLst/>
          </a:prstGeom>
          <a:ln>
            <a:noFill/>
          </a:ln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EEA36C-8DF2-EA48-B629-AF1861617E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7738" y="1714504"/>
            <a:ext cx="10253661" cy="1671634"/>
          </a:xfrm>
        </p:spPr>
        <p:txBody>
          <a:bodyPr>
            <a:normAutofit/>
          </a:bodyPr>
          <a:lstStyle/>
          <a:p>
            <a:pPr algn="l"/>
            <a:r>
              <a:rPr lang="en-US" sz="5000">
                <a:solidFill>
                  <a:schemeClr val="bg1"/>
                </a:solidFill>
              </a:rPr>
              <a:t>Analyzing Bank Marketing Campaigns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982260-FDE1-CF4B-9A24-8B4D5E9CCA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7739" y="3930650"/>
            <a:ext cx="10253660" cy="1655762"/>
          </a:xfrm>
        </p:spPr>
        <p:txBody>
          <a:bodyPr>
            <a:normAutofit/>
          </a:bodyPr>
          <a:lstStyle/>
          <a:p>
            <a:pPr algn="l"/>
            <a:r>
              <a:rPr lang="en-US" sz="2000">
                <a:solidFill>
                  <a:schemeClr val="bg1"/>
                </a:solidFill>
              </a:rPr>
              <a:t>Miguel Santana</a:t>
            </a:r>
          </a:p>
          <a:p>
            <a:pPr algn="l"/>
            <a:r>
              <a:rPr lang="en-US" sz="2000">
                <a:solidFill>
                  <a:schemeClr val="bg1"/>
                </a:solidFill>
              </a:rPr>
              <a:t>Flatiron School</a:t>
            </a:r>
          </a:p>
          <a:p>
            <a:pPr algn="l"/>
            <a:r>
              <a:rPr lang="en-US" sz="2000">
                <a:solidFill>
                  <a:schemeClr val="bg1"/>
                </a:solidFill>
              </a:rPr>
              <a:t>Data Science | FT Cohort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D84C2E9E-0B5D-4B5F-9A1F-70EBDCE390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8596" y="115193"/>
            <a:ext cx="11934817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2D07C3A8-02AE-4DC1-B13F-A6AA2ECA9F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34540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2CD41E5-D747-2E42-A93A-7CA42F51E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>
                <a:solidFill>
                  <a:srgbClr val="FFFFFF"/>
                </a:solidFill>
              </a:rPr>
              <a:t>Features: Campaign Contact &amp; Days Since Last Contact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CF042035-4A4F-D149-B3FC-7CB063F962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199"/>
          <a:stretch/>
        </p:blipFill>
        <p:spPr>
          <a:xfrm>
            <a:off x="40556" y="3014375"/>
            <a:ext cx="5990898" cy="27333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6EFFEF9-0AE6-FB49-AD81-1287E56622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0000" b="25199"/>
          <a:stretch/>
        </p:blipFill>
        <p:spPr>
          <a:xfrm>
            <a:off x="6201103" y="3014375"/>
            <a:ext cx="5990897" cy="27333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50E228-4BBE-F24E-9DA2-3C9E9144C784}"/>
              </a:ext>
            </a:extLst>
          </p:cNvPr>
          <p:cNvSpPr txBox="1"/>
          <p:nvPr/>
        </p:nvSpPr>
        <p:spPr>
          <a:xfrm>
            <a:off x="7612335" y="2743200"/>
            <a:ext cx="3168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Times Contacted This Campaign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4F129B-2761-1349-89DE-2F241E18AA68}"/>
              </a:ext>
            </a:extLst>
          </p:cNvPr>
          <p:cNvSpPr txBox="1"/>
          <p:nvPr/>
        </p:nvSpPr>
        <p:spPr>
          <a:xfrm>
            <a:off x="1848341" y="2743200"/>
            <a:ext cx="2374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Days Since Last Contact</a:t>
            </a:r>
          </a:p>
        </p:txBody>
      </p:sp>
    </p:spTree>
    <p:extLst>
      <p:ext uri="{BB962C8B-B14F-4D97-AF65-F5344CB8AC3E}">
        <p14:creationId xmlns:p14="http://schemas.microsoft.com/office/powerpoint/2010/main" val="1262163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BE1FE6-FFD3-344F-A8FB-3FF6E275B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205" y="700777"/>
            <a:ext cx="4508946" cy="1325563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Business Recommendations </a:t>
            </a:r>
          </a:p>
        </p:txBody>
      </p:sp>
      <p:cxnSp>
        <p:nvCxnSpPr>
          <p:cNvPr id="15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91264-E058-6048-AD66-EE0052303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1) Observe current marketing on consumers age 17-25. Use similarly structured marketing on consumers age 30-40. </a:t>
            </a:r>
          </a:p>
          <a:p>
            <a:r>
              <a:rPr lang="en-US" sz="2000">
                <a:solidFill>
                  <a:schemeClr val="bg1"/>
                </a:solidFill>
              </a:rPr>
              <a:t>2) Maintain an average employee level of 5076 or lower. Focus on productivity when employee levels go over 5076. </a:t>
            </a:r>
          </a:p>
          <a:p>
            <a:r>
              <a:rPr lang="en-US" sz="2000">
                <a:solidFill>
                  <a:schemeClr val="bg1"/>
                </a:solidFill>
              </a:rPr>
              <a:t>3) Deploy an A team to handle first 3 telemarketing contacts per customer. </a:t>
            </a:r>
          </a:p>
          <a:p>
            <a:r>
              <a:rPr lang="en-US" sz="2000">
                <a:solidFill>
                  <a:schemeClr val="bg1"/>
                </a:solidFill>
              </a:rPr>
              <a:t>4) Deploy B team to handle new callers and first-time bank clients.</a:t>
            </a:r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7074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8D404E-380D-3146-AB5A-A0306C3FA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635" y="1250575"/>
            <a:ext cx="4604274" cy="4163210"/>
          </a:xfrm>
        </p:spPr>
        <p:txBody>
          <a:bodyPr anchor="ctr">
            <a:normAutofit/>
          </a:bodyPr>
          <a:lstStyle/>
          <a:p>
            <a:pPr algn="ctr"/>
            <a:r>
              <a:rPr lang="en-US" sz="6800" dirty="0">
                <a:solidFill>
                  <a:schemeClr val="bg1"/>
                </a:solidFill>
              </a:rPr>
              <a:t>Conclusions </a:t>
            </a:r>
            <a:r>
              <a:rPr lang="en-US" sz="5400" dirty="0">
                <a:solidFill>
                  <a:schemeClr val="bg1"/>
                </a:solidFill>
              </a:rPr>
              <a:t>&amp;</a:t>
            </a:r>
            <a:r>
              <a:rPr lang="en-US" sz="6800" dirty="0">
                <a:solidFill>
                  <a:schemeClr val="bg1"/>
                </a:solidFill>
              </a:rPr>
              <a:t> Limitations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C57604-0CFD-4023-B9BD-107166A2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6476" y="1100949"/>
            <a:ext cx="4996593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D7268F-D905-F94F-8453-1BB7115E5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3224" y="860612"/>
            <a:ext cx="4797909" cy="5023821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b="1">
                <a:solidFill>
                  <a:schemeClr val="bg1"/>
                </a:solidFill>
              </a:rPr>
              <a:t>Conclusions</a:t>
            </a:r>
          </a:p>
          <a:p>
            <a:r>
              <a:rPr lang="en-US" sz="2000">
                <a:solidFill>
                  <a:schemeClr val="bg1"/>
                </a:solidFill>
              </a:rPr>
              <a:t>Feature trends illustrate high subscriber counts but higher non-subscriber counts as volume increases.</a:t>
            </a:r>
          </a:p>
          <a:p>
            <a:r>
              <a:rPr lang="en-US" sz="2000">
                <a:solidFill>
                  <a:schemeClr val="bg1"/>
                </a:solidFill>
              </a:rPr>
              <a:t>Employee effectiveness decreases as additional employees are hired (over 5076 quarterly) and volume increases.  </a:t>
            </a:r>
          </a:p>
          <a:p>
            <a:pPr marL="0" indent="0">
              <a:buNone/>
            </a:pPr>
            <a:r>
              <a:rPr lang="en-US" sz="2000" b="1">
                <a:solidFill>
                  <a:schemeClr val="bg1"/>
                </a:solidFill>
              </a:rPr>
              <a:t>Limited to consumers that:</a:t>
            </a:r>
          </a:p>
          <a:p>
            <a:r>
              <a:rPr lang="en-US" sz="2000">
                <a:solidFill>
                  <a:schemeClr val="bg1"/>
                </a:solidFill>
              </a:rPr>
              <a:t>Cite job type, marital status and education level</a:t>
            </a:r>
          </a:p>
          <a:p>
            <a:r>
              <a:rPr lang="en-US" sz="2000">
                <a:solidFill>
                  <a:schemeClr val="bg1"/>
                </a:solidFill>
              </a:rPr>
              <a:t>Between the ages of 17 and 69 </a:t>
            </a:r>
          </a:p>
        </p:txBody>
      </p:sp>
    </p:spTree>
    <p:extLst>
      <p:ext uri="{BB962C8B-B14F-4D97-AF65-F5344CB8AC3E}">
        <p14:creationId xmlns:p14="http://schemas.microsoft.com/office/powerpoint/2010/main" val="2575950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BE1FE6-FFD3-344F-A8FB-3FF6E275B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205" y="700777"/>
            <a:ext cx="4508946" cy="1325563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Future Work</a:t>
            </a:r>
          </a:p>
        </p:txBody>
      </p:sp>
      <p:cxnSp>
        <p:nvCxnSpPr>
          <p:cNvPr id="15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F91264-E058-6048-AD66-EE00523035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92667" y="2398957"/>
            <a:ext cx="9406666" cy="3526144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Observe Portuguese cultural customs that may influence the reception of marketing strategies</a:t>
            </a:r>
          </a:p>
          <a:p>
            <a:r>
              <a:rPr lang="en-US" sz="2000" dirty="0">
                <a:solidFill>
                  <a:schemeClr val="bg1"/>
                </a:solidFill>
              </a:rPr>
              <a:t>Obtain and review additional marketing (non-telemarketing) to identify trends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Social Media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Internet</a:t>
            </a:r>
          </a:p>
          <a:p>
            <a:pPr lvl="1"/>
            <a:r>
              <a:rPr lang="en-US" sz="1600" dirty="0">
                <a:solidFill>
                  <a:schemeClr val="bg1"/>
                </a:solidFill>
              </a:rPr>
              <a:t>In office marketing</a:t>
            </a:r>
          </a:p>
          <a:p>
            <a:r>
              <a:rPr lang="en-US" sz="2000" dirty="0">
                <a:solidFill>
                  <a:schemeClr val="bg1"/>
                </a:solidFill>
              </a:rPr>
              <a:t>Analyze </a:t>
            </a:r>
            <a:r>
              <a:rPr lang="en-US" sz="2000">
                <a:solidFill>
                  <a:schemeClr val="bg1"/>
                </a:solidFill>
              </a:rPr>
              <a:t>employee performance metrics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6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717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8">
            <a:extLst>
              <a:ext uri="{FF2B5EF4-FFF2-40B4-BE49-F238E27FC236}">
                <a16:creationId xmlns:a16="http://schemas.microsoft.com/office/drawing/2014/main" id="{FB5B0058-AF13-4859-B429-4EDDE2A26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8A77FC-2206-6E49-A5BB-6342EDD8D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1896" y="1271675"/>
            <a:ext cx="5505441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THANK YOU!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B6CCE1-E9B7-2A46-BA32-A9EB2D106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01888" y="4906240"/>
            <a:ext cx="5505449" cy="680085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Questions? Miguel Santana </a:t>
            </a:r>
            <a:r>
              <a:rPr lang="en-US" sz="1400" dirty="0">
                <a:solidFill>
                  <a:schemeClr val="bg1"/>
                </a:solidFill>
              </a:rPr>
              <a:t>| c</a:t>
            </a:r>
            <a:r>
              <a: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ontact: msantana269@gmail.com</a:t>
            </a:r>
          </a:p>
          <a:p>
            <a:pPr algn="ctr"/>
            <a:r>
              <a:rPr lang="en-US" sz="1400" kern="1200" dirty="0" err="1">
                <a:solidFill>
                  <a:schemeClr val="bg1"/>
                </a:solidFill>
                <a:latin typeface="+mn-lt"/>
                <a:ea typeface="+mn-ea"/>
                <a:cs typeface="+mn-cs"/>
              </a:rPr>
              <a:t>Github</a:t>
            </a:r>
            <a:r>
              <a:rPr lang="en-US" sz="1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 Repo: https://github.com/msantana269/Module-3-Projec</a:t>
            </a:r>
            <a:r>
              <a:rPr lang="en-US" sz="1400" dirty="0">
                <a:solidFill>
                  <a:schemeClr val="bg1"/>
                </a:solidFill>
              </a:rPr>
              <a:t>t</a:t>
            </a:r>
            <a:endParaRPr lang="en-US" sz="14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  <a:p>
            <a:pPr algn="ctr"/>
            <a:endParaRPr lang="en-US" sz="2000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41" name="Straight Connector 10">
            <a:extLst>
              <a:ext uri="{FF2B5EF4-FFF2-40B4-BE49-F238E27FC236}">
                <a16:creationId xmlns:a16="http://schemas.microsoft.com/office/drawing/2014/main" id="{FEA8332D-EA74-40A2-8709-00EDB23792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17240" y="3429000"/>
            <a:ext cx="0" cy="3164872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12">
            <a:extLst>
              <a:ext uri="{FF2B5EF4-FFF2-40B4-BE49-F238E27FC236}">
                <a16:creationId xmlns:a16="http://schemas.microsoft.com/office/drawing/2014/main" id="{9358801C-1E89-48FF-B14F-D76A2EA14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34797" y="816429"/>
            <a:ext cx="8239647" cy="522514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Connector 14">
            <a:extLst>
              <a:ext uri="{FF2B5EF4-FFF2-40B4-BE49-F238E27FC236}">
                <a16:creationId xmlns:a16="http://schemas.microsoft.com/office/drawing/2014/main" id="{AB88284F-ED00-40CA-B57D-89C49E8EC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00357" y="272979"/>
            <a:ext cx="0" cy="2906211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5593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Graphic 5" descr="Open Folder">
            <a:extLst>
              <a:ext uri="{FF2B5EF4-FFF2-40B4-BE49-F238E27FC236}">
                <a16:creationId xmlns:a16="http://schemas.microsoft.com/office/drawing/2014/main" id="{964E1106-89B3-4918-BCAD-F6CF1F2394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031239" y="1525536"/>
            <a:ext cx="3775459" cy="3775459"/>
          </a:xfrm>
          <a:prstGeom prst="rect">
            <a:avLst/>
          </a:prstGeom>
        </p:spPr>
      </p:pic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B9A1D9BC-1455-4308-9ABD-A3F8EDB67A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6068" y="320442"/>
            <a:ext cx="6572492" cy="6212748"/>
          </a:xfrm>
          <a:custGeom>
            <a:avLst/>
            <a:gdLst>
              <a:gd name="connsiteX0" fmla="*/ 0 w 6572492"/>
              <a:gd name="connsiteY0" fmla="*/ 0 h 6212748"/>
              <a:gd name="connsiteX1" fmla="*/ 2248593 w 6572492"/>
              <a:gd name="connsiteY1" fmla="*/ 0 h 6212748"/>
              <a:gd name="connsiteX2" fmla="*/ 2694770 w 6572492"/>
              <a:gd name="connsiteY2" fmla="*/ 0 h 6212748"/>
              <a:gd name="connsiteX3" fmla="*/ 2991094 w 6572492"/>
              <a:gd name="connsiteY3" fmla="*/ 0 h 6212748"/>
              <a:gd name="connsiteX4" fmla="*/ 6572492 w 6572492"/>
              <a:gd name="connsiteY4" fmla="*/ 0 h 6212748"/>
              <a:gd name="connsiteX5" fmla="*/ 6572492 w 6572492"/>
              <a:gd name="connsiteY5" fmla="*/ 2864954 h 6212748"/>
              <a:gd name="connsiteX6" fmla="*/ 3129047 w 6572492"/>
              <a:gd name="connsiteY6" fmla="*/ 6212748 h 6212748"/>
              <a:gd name="connsiteX7" fmla="*/ 2694770 w 6572492"/>
              <a:gd name="connsiteY7" fmla="*/ 6212748 h 6212748"/>
              <a:gd name="connsiteX8" fmla="*/ 2248593 w 6572492"/>
              <a:gd name="connsiteY8" fmla="*/ 6212748 h 6212748"/>
              <a:gd name="connsiteX9" fmla="*/ 0 w 6572492"/>
              <a:gd name="connsiteY9" fmla="*/ 6212748 h 6212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572492" h="6212748">
                <a:moveTo>
                  <a:pt x="0" y="0"/>
                </a:moveTo>
                <a:lnTo>
                  <a:pt x="2248593" y="0"/>
                </a:lnTo>
                <a:lnTo>
                  <a:pt x="2694770" y="0"/>
                </a:lnTo>
                <a:lnTo>
                  <a:pt x="2991094" y="0"/>
                </a:lnTo>
                <a:lnTo>
                  <a:pt x="6572492" y="0"/>
                </a:lnTo>
                <a:lnTo>
                  <a:pt x="6572492" y="2864954"/>
                </a:lnTo>
                <a:lnTo>
                  <a:pt x="3129047" y="6212748"/>
                </a:lnTo>
                <a:lnTo>
                  <a:pt x="2694770" y="6212748"/>
                </a:lnTo>
                <a:lnTo>
                  <a:pt x="2248593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8" name="Right Triangle 37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4A62647B-1222-407C-8740-5A497612B1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8A77FC-2206-6E49-A5BB-6342EDD8D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5961" y="962526"/>
            <a:ext cx="5384800" cy="321068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7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Appendix</a:t>
            </a:r>
          </a:p>
        </p:txBody>
      </p:sp>
    </p:spTree>
    <p:extLst>
      <p:ext uri="{BB962C8B-B14F-4D97-AF65-F5344CB8AC3E}">
        <p14:creationId xmlns:p14="http://schemas.microsoft.com/office/powerpoint/2010/main" val="25486351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EE73255-8084-4DF9-BB0B-15EAC92E2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169C51-9AF7-B84F-8827-B3D10F3C6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3938" y="640081"/>
            <a:ext cx="2608655" cy="525779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2C2C2C"/>
                </a:solidFill>
              </a:rPr>
              <a:t>Appendix: Educational Trends</a:t>
            </a:r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67048353-8981-459A-9BC6-9711CE462E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80067" y="484632"/>
            <a:ext cx="8129016" cy="5724144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E76B14-3823-9E44-86B5-07F7916250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0067" y="1546462"/>
            <a:ext cx="8129016" cy="3997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32027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7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70B19A-9583-1E4B-9D3B-B13DE1F617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141" y="1450655"/>
            <a:ext cx="3932030" cy="3956690"/>
          </a:xfrm>
        </p:spPr>
        <p:txBody>
          <a:bodyPr anchor="ctr">
            <a:normAutofit/>
          </a:bodyPr>
          <a:lstStyle/>
          <a:p>
            <a:r>
              <a:rPr lang="en-US" sz="5600">
                <a:solidFill>
                  <a:schemeClr val="bg1"/>
                </a:solidFill>
              </a:rPr>
              <a:t>Introduction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7633D1-6EE6-4118-B9F0-B363477BEE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1450655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AD7FFC6-42A9-49CB-B5E9-B3F6B03833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14141" y="5408571"/>
            <a:ext cx="393203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965E0-9272-304E-BB09-525EE07B9B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108061"/>
            <a:ext cx="5008901" cy="457197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Methodology</a:t>
            </a:r>
          </a:p>
          <a:p>
            <a:r>
              <a:rPr lang="en-US" sz="2000" dirty="0">
                <a:solidFill>
                  <a:schemeClr val="bg1"/>
                </a:solidFill>
              </a:rPr>
              <a:t>OSEMN Framework</a:t>
            </a:r>
          </a:p>
          <a:p>
            <a:r>
              <a:rPr lang="en-US" sz="2000" dirty="0">
                <a:solidFill>
                  <a:schemeClr val="bg1"/>
                </a:solidFill>
              </a:rPr>
              <a:t>The Data | Cleaning</a:t>
            </a:r>
          </a:p>
          <a:p>
            <a:r>
              <a:rPr lang="en-US" sz="2000" dirty="0">
                <a:solidFill>
                  <a:schemeClr val="bg1"/>
                </a:solidFill>
              </a:rPr>
              <a:t>Exploratory Data Analysis</a:t>
            </a:r>
          </a:p>
          <a:p>
            <a:r>
              <a:rPr lang="en-US" sz="2000" dirty="0">
                <a:solidFill>
                  <a:schemeClr val="bg1"/>
                </a:solidFill>
              </a:rPr>
              <a:t>Modeling</a:t>
            </a:r>
          </a:p>
          <a:p>
            <a:r>
              <a:rPr lang="en-US" sz="2000" dirty="0">
                <a:solidFill>
                  <a:schemeClr val="bg1"/>
                </a:solidFill>
              </a:rPr>
              <a:t>Interpret | Analyze </a:t>
            </a:r>
          </a:p>
          <a:p>
            <a:pPr lvl="1"/>
            <a:r>
              <a:rPr lang="en-US" sz="1400" dirty="0">
                <a:solidFill>
                  <a:schemeClr val="bg1"/>
                </a:solidFill>
              </a:rPr>
              <a:t>Features: Age &amp; Number of Employees</a:t>
            </a:r>
          </a:p>
          <a:p>
            <a:pPr lvl="1"/>
            <a:r>
              <a:rPr lang="en-US" sz="1400" dirty="0">
                <a:solidFill>
                  <a:schemeClr val="bg1"/>
                </a:solidFill>
              </a:rPr>
              <a:t>Features: Campaign Contact &amp; Days Since Last Contact</a:t>
            </a:r>
          </a:p>
          <a:p>
            <a:r>
              <a:rPr lang="en-US" sz="2000" dirty="0">
                <a:solidFill>
                  <a:schemeClr val="bg1"/>
                </a:solidFill>
              </a:rPr>
              <a:t>Business Recommendations</a:t>
            </a:r>
          </a:p>
          <a:p>
            <a:r>
              <a:rPr lang="en-US" sz="2000" dirty="0">
                <a:solidFill>
                  <a:schemeClr val="bg1"/>
                </a:solidFill>
              </a:rPr>
              <a:t>Conclusions &amp; Limitations</a:t>
            </a:r>
          </a:p>
          <a:p>
            <a:r>
              <a:rPr lang="en-US" sz="2000" dirty="0">
                <a:solidFill>
                  <a:schemeClr val="bg1"/>
                </a:solidFill>
              </a:rPr>
              <a:t>Future Work</a:t>
            </a:r>
          </a:p>
          <a:p>
            <a:r>
              <a:rPr lang="en-US" sz="2000" dirty="0">
                <a:solidFill>
                  <a:schemeClr val="bg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6712119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7E96D8-3A77-0A40-9F8E-1B45F77D3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2635" y="1250575"/>
            <a:ext cx="4604274" cy="4163210"/>
          </a:xfrm>
        </p:spPr>
        <p:txBody>
          <a:bodyPr anchor="ctr">
            <a:normAutofit/>
          </a:bodyPr>
          <a:lstStyle/>
          <a:p>
            <a:r>
              <a:rPr lang="en-US" sz="6200">
                <a:solidFill>
                  <a:schemeClr val="bg1"/>
                </a:solidFill>
              </a:rPr>
              <a:t>Methodology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2C57604-0CFD-4023-B9BD-107166A25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6476" y="1100949"/>
            <a:ext cx="4996593" cy="4462463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7E0DB-0BE4-6547-9363-7A0BD3CA1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3224" y="860612"/>
            <a:ext cx="4797909" cy="5023821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A Portuguese financial institution provided telemarketing data concerning marketing campaigns with the goal of predicting subscriber term deposits. </a:t>
            </a:r>
          </a:p>
          <a:p>
            <a:r>
              <a:rPr lang="en-US" sz="2000">
                <a:solidFill>
                  <a:schemeClr val="bg1"/>
                </a:solidFill>
              </a:rPr>
              <a:t>Dataset included client, campaign, social and economic data</a:t>
            </a:r>
          </a:p>
          <a:p>
            <a:r>
              <a:rPr lang="en-US" sz="2000">
                <a:solidFill>
                  <a:schemeClr val="bg1"/>
                </a:solidFill>
              </a:rPr>
              <a:t>Leveraged OSEMN framework to analyze the dataset and make key business recommendations </a:t>
            </a:r>
          </a:p>
        </p:txBody>
      </p:sp>
    </p:spTree>
    <p:extLst>
      <p:ext uri="{BB962C8B-B14F-4D97-AF65-F5344CB8AC3E}">
        <p14:creationId xmlns:p14="http://schemas.microsoft.com/office/powerpoint/2010/main" val="1105677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3D1FF-A31B-DC4D-8FB2-1B01CE3AC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5791032"/>
            <a:ext cx="10911840" cy="64008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dirty="0"/>
              <a:t>OSEMN Framework</a:t>
            </a:r>
          </a:p>
        </p:txBody>
      </p:sp>
      <p:pic>
        <p:nvPicPr>
          <p:cNvPr id="9" name="Picture 8" descr="Timeline&#10;&#10;Description automatically generated">
            <a:extLst>
              <a:ext uri="{FF2B5EF4-FFF2-40B4-BE49-F238E27FC236}">
                <a16:creationId xmlns:a16="http://schemas.microsoft.com/office/drawing/2014/main" id="{784EDAAD-E06F-884D-94A9-111FBCC66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6974" y="426887"/>
            <a:ext cx="9558051" cy="515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78261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43D1FF-A31B-DC4D-8FB2-1B01CE3AC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265" y="1378050"/>
            <a:ext cx="4818826" cy="55027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The Data | Cleaning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5779FB9-ED66-C347-B788-C3753B101D2B}"/>
              </a:ext>
            </a:extLst>
          </p:cNvPr>
          <p:cNvSpPr txBox="1"/>
          <p:nvPr/>
        </p:nvSpPr>
        <p:spPr>
          <a:xfrm>
            <a:off x="643813" y="2297357"/>
            <a:ext cx="4703333" cy="35261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Available via UCI’s Machine Learning Archive and Kaggle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http://archive.ics.uci.edu/ml/datasets/Bank+Marketing#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https://www.kaggle.com/henriqueyamahata/bank-marketing</a:t>
            </a:r>
            <a:endParaRPr lang="en-US" dirty="0">
              <a:solidFill>
                <a:schemeClr val="bg1"/>
              </a:solidFill>
            </a:endParaRP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2B6107C-B163-2D41-A092-FE6EF7236CBC}"/>
              </a:ext>
            </a:extLst>
          </p:cNvPr>
          <p:cNvSpPr txBox="1"/>
          <p:nvPr/>
        </p:nvSpPr>
        <p:spPr>
          <a:xfrm>
            <a:off x="6434266" y="2297357"/>
            <a:ext cx="40203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Cleaning the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Addressing “unknown” values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Focused on consumers who provided customer profile answers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Removed Outliers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Feature Selection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highlight>
                <a:srgbClr val="FFFF00"/>
              </a:highlight>
            </a:endParaRPr>
          </a:p>
        </p:txBody>
      </p:sp>
      <p:pic>
        <p:nvPicPr>
          <p:cNvPr id="16" name="Picture 15" descr="Text&#10;&#10;Description automatically generated">
            <a:extLst>
              <a:ext uri="{FF2B5EF4-FFF2-40B4-BE49-F238E27FC236}">
                <a16:creationId xmlns:a16="http://schemas.microsoft.com/office/drawing/2014/main" id="{BBB9B1D5-28EC-3845-8CBE-5C42973DA6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813" y="4126733"/>
            <a:ext cx="2983613" cy="957896"/>
          </a:xfrm>
          <a:prstGeom prst="rect">
            <a:avLst/>
          </a:prstGeom>
        </p:spPr>
      </p:pic>
      <p:pic>
        <p:nvPicPr>
          <p:cNvPr id="18" name="Picture 17" descr="Logo&#10;&#10;Description automatically generated">
            <a:extLst>
              <a:ext uri="{FF2B5EF4-FFF2-40B4-BE49-F238E27FC236}">
                <a16:creationId xmlns:a16="http://schemas.microsoft.com/office/drawing/2014/main" id="{DE401A14-D690-C847-8DFF-5EE2AE7E2A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8006" y="5280653"/>
            <a:ext cx="1815542" cy="81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783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43D1FF-A31B-DC4D-8FB2-1B01CE3AC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046" y="1270007"/>
            <a:ext cx="4528145" cy="6208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EXPLORATORY DATA ANALYSIS</a:t>
            </a:r>
            <a:endParaRPr lang="en-US" sz="2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95779FB9-ED66-C347-B788-C3753B101D2B}"/>
              </a:ext>
            </a:extLst>
          </p:cNvPr>
          <p:cNvSpPr txBox="1"/>
          <p:nvPr/>
        </p:nvSpPr>
        <p:spPr>
          <a:xfrm>
            <a:off x="643813" y="2297357"/>
            <a:ext cx="3440507" cy="35261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Most Common Client 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Job Type: admin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Age: early thirties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Education Level: university degree</a:t>
            </a:r>
          </a:p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(see appendix for education)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bg1"/>
              </a:solidFill>
              <a:highlight>
                <a:srgbClr val="FFFF00"/>
              </a:highlight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F72F902-A0E8-244F-83A9-92C12882D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3525" y="2785248"/>
            <a:ext cx="8292269" cy="3929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9571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43D1FF-A31B-DC4D-8FB2-1B01CE3AC3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265" y="1224158"/>
            <a:ext cx="4818826" cy="74458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Modeling</a:t>
            </a:r>
            <a:endParaRPr lang="en-US" sz="32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6210" y="2026340"/>
            <a:ext cx="522093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5B4E02-B899-424F-9CBC-404763F6DF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6135" y="2297356"/>
            <a:ext cx="5181600" cy="3800201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Machine Learning Algorithms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Gradient Boosting Classifier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AdaBoost Classifier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Logistic Regression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Support Vector Machine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K-Nearest Neighbors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Random Forest</a:t>
            </a:r>
          </a:p>
          <a:p>
            <a:pPr lvl="1"/>
            <a:r>
              <a:rPr lang="en-US" dirty="0" err="1">
                <a:solidFill>
                  <a:schemeClr val="bg1"/>
                </a:solidFill>
              </a:rPr>
              <a:t>Guassian</a:t>
            </a:r>
            <a:r>
              <a:rPr lang="en-US" dirty="0">
                <a:solidFill>
                  <a:schemeClr val="bg1"/>
                </a:solidFill>
              </a:rPr>
              <a:t> Naïve Bayes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Decision Tree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C0BA4C64-7B75-2C46-BE65-7CB443A448CE}"/>
              </a:ext>
            </a:extLst>
          </p:cNvPr>
          <p:cNvSpPr txBox="1">
            <a:spLocks/>
          </p:cNvSpPr>
          <p:nvPr/>
        </p:nvSpPr>
        <p:spPr>
          <a:xfrm>
            <a:off x="6096000" y="2297357"/>
            <a:ext cx="5181600" cy="38002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</a:rPr>
              <a:t>Accuracy Score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89.81%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89.78%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81.74%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83.18%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89.30%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88.94%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66.88%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84.29%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3ECDC1-C575-E54C-A393-71E9583DFB0A}"/>
              </a:ext>
            </a:extLst>
          </p:cNvPr>
          <p:cNvSpPr txBox="1"/>
          <p:nvPr/>
        </p:nvSpPr>
        <p:spPr>
          <a:xfrm>
            <a:off x="838200" y="6097557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The top models selected for feature evaluation were Gradient Boosting Classifier and </a:t>
            </a:r>
            <a:r>
              <a:rPr lang="en-US" b="1" dirty="0" err="1">
                <a:solidFill>
                  <a:schemeClr val="bg1"/>
                </a:solidFill>
              </a:rPr>
              <a:t>Adaboost</a:t>
            </a:r>
            <a:r>
              <a:rPr lang="en-US" b="1" dirty="0">
                <a:solidFill>
                  <a:schemeClr val="bg1"/>
                </a:solidFill>
              </a:rPr>
              <a:t> Classifier</a:t>
            </a:r>
          </a:p>
        </p:txBody>
      </p:sp>
    </p:spTree>
    <p:extLst>
      <p:ext uri="{BB962C8B-B14F-4D97-AF65-F5344CB8AC3E}">
        <p14:creationId xmlns:p14="http://schemas.microsoft.com/office/powerpoint/2010/main" val="2885729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7">
            <a:extLst>
              <a:ext uri="{FF2B5EF4-FFF2-40B4-BE49-F238E27FC236}">
                <a16:creationId xmlns:a16="http://schemas.microsoft.com/office/drawing/2014/main" id="{A7AE9375-4664-4DB2-922D-2782A6E439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29853C2-0106-EE45-9152-6E1E169C9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63788" y="669925"/>
            <a:ext cx="4800600" cy="1325563"/>
          </a:xfrm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Interpret | Analyze </a:t>
            </a:r>
          </a:p>
        </p:txBody>
      </p:sp>
      <p:cxnSp>
        <p:nvCxnSpPr>
          <p:cNvPr id="30" name="Straight Connector 9">
            <a:extLst>
              <a:ext uri="{FF2B5EF4-FFF2-40B4-BE49-F238E27FC236}">
                <a16:creationId xmlns:a16="http://schemas.microsoft.com/office/drawing/2014/main" id="{EE504C98-6397-41C1-A8D8-2D9C4ED30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963788" y="2026340"/>
            <a:ext cx="5102006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197301-6958-2D46-93BF-372CDDD69D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3093" y="2213530"/>
            <a:ext cx="4562272" cy="3711571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Generated top 25 features (per model)</a:t>
            </a:r>
          </a:p>
          <a:p>
            <a:r>
              <a:rPr lang="en-US" sz="2000">
                <a:solidFill>
                  <a:schemeClr val="bg1"/>
                </a:solidFill>
              </a:rPr>
              <a:t>Observed overlap | selected features</a:t>
            </a:r>
          </a:p>
          <a:p>
            <a:r>
              <a:rPr lang="en-US" sz="2000">
                <a:solidFill>
                  <a:schemeClr val="bg1"/>
                </a:solidFill>
              </a:rPr>
              <a:t>Selected Top Features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Age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Number of Employees 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Number of times contacted during the current campaign</a:t>
            </a:r>
          </a:p>
          <a:p>
            <a:pPr lvl="1"/>
            <a:r>
              <a:rPr lang="en-US" sz="2000">
                <a:solidFill>
                  <a:schemeClr val="bg1"/>
                </a:solidFill>
              </a:rPr>
              <a:t>Number of days since last contact (999 = no contact)</a:t>
            </a:r>
          </a:p>
          <a:p>
            <a:endParaRPr lang="en-US" sz="2000">
              <a:solidFill>
                <a:schemeClr val="bg1"/>
              </a:solidFill>
            </a:endParaRPr>
          </a:p>
        </p:txBody>
      </p:sp>
      <p:sp>
        <p:nvSpPr>
          <p:cNvPr id="31" name="Rectangle 11">
            <a:extLst>
              <a:ext uri="{FF2B5EF4-FFF2-40B4-BE49-F238E27FC236}">
                <a16:creationId xmlns:a16="http://schemas.microsoft.com/office/drawing/2014/main" id="{9DD005C1-8C51-42D6-9BEE-B9B838497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6206" y="115193"/>
            <a:ext cx="11939588" cy="6627614"/>
          </a:xfrm>
          <a:prstGeom prst="rect">
            <a:avLst/>
          </a:prstGeom>
          <a:noFill/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244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12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14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EFCEAB-FD0F-4940-AF86-C2A748A47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538" y="4999581"/>
            <a:ext cx="11139854" cy="68750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>
                <a:solidFill>
                  <a:srgbClr val="FFFFFF"/>
                </a:solidFill>
              </a:rPr>
              <a:t>Features: Age &amp; Number of Employees</a:t>
            </a:r>
          </a:p>
        </p:txBody>
      </p:sp>
      <p:cxnSp>
        <p:nvCxnSpPr>
          <p:cNvPr id="24" name="Straight Connector 16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FF369688-D26D-5744-B8C0-805325DDE8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5335"/>
          <a:stretch/>
        </p:blipFill>
        <p:spPr>
          <a:xfrm>
            <a:off x="87306" y="1436993"/>
            <a:ext cx="5946788" cy="26983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79FA75B-593C-C340-86A9-9DC3B58EEAF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472" b="50495"/>
          <a:stretch/>
        </p:blipFill>
        <p:spPr>
          <a:xfrm>
            <a:off x="6157907" y="1506129"/>
            <a:ext cx="5946787" cy="2629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8164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502</Words>
  <Application>Microsoft Macintosh PowerPoint</Application>
  <PresentationFormat>Widescreen</PresentationFormat>
  <Paragraphs>98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Analyzing Bank Marketing Campaigns</vt:lpstr>
      <vt:lpstr>Introduction</vt:lpstr>
      <vt:lpstr>Methodology</vt:lpstr>
      <vt:lpstr>OSEMN Framework</vt:lpstr>
      <vt:lpstr>The Data | Cleaning</vt:lpstr>
      <vt:lpstr>EXPLORATORY DATA ANALYSIS</vt:lpstr>
      <vt:lpstr>Modeling</vt:lpstr>
      <vt:lpstr>Interpret | Analyze </vt:lpstr>
      <vt:lpstr>Features: Age &amp; Number of Employees</vt:lpstr>
      <vt:lpstr>Features: Campaign Contact &amp; Days Since Last Contact</vt:lpstr>
      <vt:lpstr>Business Recommendations </vt:lpstr>
      <vt:lpstr>Conclusions &amp; Limitations</vt:lpstr>
      <vt:lpstr>Future Work</vt:lpstr>
      <vt:lpstr>THANK YOU!</vt:lpstr>
      <vt:lpstr>Appendix</vt:lpstr>
      <vt:lpstr>Appendix: Educational Trends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Analyzing Bank Marketing Campaigns</dc:title>
  <dc:creator>Santana,Miguel Angel</dc:creator>
  <cp:lastModifiedBy>Santana,Miguel Angel</cp:lastModifiedBy>
  <cp:revision>5</cp:revision>
  <cp:lastPrinted>2020-12-15T19:30:16Z</cp:lastPrinted>
  <dcterms:created xsi:type="dcterms:W3CDTF">2020-10-14T08:46:59Z</dcterms:created>
  <dcterms:modified xsi:type="dcterms:W3CDTF">2020-12-15T19:30:18Z</dcterms:modified>
</cp:coreProperties>
</file>

<file path=docProps/thumbnail.jpeg>
</file>